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03" r:id="rId3"/>
    <p:sldId id="304" r:id="rId4"/>
    <p:sldId id="307" r:id="rId5"/>
    <p:sldId id="308" r:id="rId6"/>
    <p:sldId id="309" r:id="rId7"/>
    <p:sldId id="310" r:id="rId8"/>
    <p:sldId id="317" r:id="rId9"/>
    <p:sldId id="319" r:id="rId10"/>
    <p:sldId id="311" r:id="rId11"/>
    <p:sldId id="312" r:id="rId12"/>
    <p:sldId id="313" r:id="rId13"/>
    <p:sldId id="314" r:id="rId14"/>
    <p:sldId id="315" r:id="rId15"/>
    <p:sldId id="301" r:id="rId16"/>
    <p:sldId id="318" r:id="rId17"/>
    <p:sldId id="320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attrocento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wujAMKcHAxXrPvJmGWzX9X1HD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hul Gosavi" initials="R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4C3141-D8E9-48D6-BD52-35EA490188DD}">
  <a:tblStyle styleId="{D44C3141-D8E9-48D6-BD52-35EA490188D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454F1F2-03ED-4222-B43F-986D6A4CF72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6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12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59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13084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930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903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150"/>
            <a:ext cx="12192000" cy="603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  <p15:guide id="2" pos="73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>
            <a:spLocks noGrp="1"/>
          </p:cNvSpPr>
          <p:nvPr>
            <p:ph type="title"/>
          </p:nvPr>
        </p:nvSpPr>
        <p:spPr>
          <a:xfrm>
            <a:off x="136236" y="78801"/>
            <a:ext cx="10515600" cy="8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ADDF"/>
              </a:buClr>
              <a:buSzPts val="3600"/>
              <a:buFont typeface="Quattrocento Sans"/>
              <a:buNone/>
              <a:defRPr sz="3600">
                <a:solidFill>
                  <a:srgbClr val="0BADD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body" idx="1"/>
          </p:nvPr>
        </p:nvSpPr>
        <p:spPr>
          <a:xfrm>
            <a:off x="136525" y="1090613"/>
            <a:ext cx="11871325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136236" y="78801"/>
            <a:ext cx="10515600" cy="8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ADDF"/>
              </a:buClr>
              <a:buSzPts val="3600"/>
              <a:buFont typeface="Quattrocento Sans"/>
              <a:buNone/>
              <a:defRPr sz="3600">
                <a:solidFill>
                  <a:srgbClr val="0BADD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136525" y="1035050"/>
            <a:ext cx="11871325" cy="557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/>
          <p:nvPr/>
        </p:nvSpPr>
        <p:spPr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6"/>
          <p:cNvSpPr/>
          <p:nvPr/>
        </p:nvSpPr>
        <p:spPr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6"/>
          <p:cNvSpPr/>
          <p:nvPr/>
        </p:nvSpPr>
        <p:spPr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6"/>
          <p:cNvSpPr/>
          <p:nvPr/>
        </p:nvSpPr>
        <p:spPr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6"/>
          <p:cNvSpPr/>
          <p:nvPr/>
        </p:nvSpPr>
        <p:spPr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2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0"/>
            <a:ext cx="12191999" cy="5715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/>
          <p:nvPr/>
        </p:nvSpPr>
        <p:spPr>
          <a:xfrm>
            <a:off x="0" y="6074875"/>
            <a:ext cx="12192000" cy="7831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5030542" y="906948"/>
            <a:ext cx="7161458" cy="6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lang="en-US" sz="5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(</a:t>
            </a: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LEARNING)</a:t>
            </a:r>
            <a:endParaRPr sz="32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20374" y="2108825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</a:rPr>
              <a:t>Er.Tushar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Vanve</a:t>
            </a:r>
            <a:r>
              <a:rPr lang="en-US" sz="18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40132" y="247815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Topic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sz="2400" b="1" dirty="0">
                <a:solidFill>
                  <a:srgbClr val="FF0000"/>
                </a:solidFill>
              </a:rPr>
              <a:t>(Loan Prediction)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3" t="34456" r="40327" b="11982"/>
          <a:stretch/>
        </p:blipFill>
        <p:spPr>
          <a:xfrm>
            <a:off x="327829" y="1033271"/>
            <a:ext cx="6400800" cy="54166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Flowchart: Process 9"/>
          <p:cNvSpPr/>
          <p:nvPr/>
        </p:nvSpPr>
        <p:spPr>
          <a:xfrm>
            <a:off x="8740648" y="1759599"/>
            <a:ext cx="2692400" cy="13898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To check the Shape of The data On Histogram Plot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7334504" y="2179376"/>
            <a:ext cx="965200" cy="5503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7829" y="253799"/>
            <a:ext cx="269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Histogram Plot</a:t>
            </a:r>
          </a:p>
        </p:txBody>
      </p:sp>
    </p:spTree>
    <p:extLst>
      <p:ext uri="{BB962C8B-B14F-4D97-AF65-F5344CB8AC3E}">
        <p14:creationId xmlns:p14="http://schemas.microsoft.com/office/powerpoint/2010/main" val="31573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Analysis And Implement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Loan Amount vs Density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25590" r="16582" b="14553"/>
          <a:stretch/>
        </p:blipFill>
        <p:spPr>
          <a:xfrm>
            <a:off x="440267" y="1735667"/>
            <a:ext cx="6561667" cy="4648199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7112000" y="2675467"/>
            <a:ext cx="778934" cy="5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1867" y="1913465"/>
            <a:ext cx="3318933" cy="275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tx1"/>
                </a:solidFill>
              </a:rPr>
              <a:t>Distplot</a:t>
            </a:r>
            <a:r>
              <a:rPr lang="en-US" sz="1600" b="1" dirty="0">
                <a:solidFill>
                  <a:schemeClr val="tx1"/>
                </a:solidFill>
              </a:rPr>
              <a:t> is a versatile function in the </a:t>
            </a:r>
            <a:r>
              <a:rPr lang="en-US" sz="1600" b="1" dirty="0" err="1">
                <a:solidFill>
                  <a:schemeClr val="tx1"/>
                </a:solidFill>
              </a:rPr>
              <a:t>Seaborn</a:t>
            </a:r>
            <a:r>
              <a:rPr lang="en-US" sz="1600" b="1" dirty="0">
                <a:solidFill>
                  <a:schemeClr val="tx1"/>
                </a:solidFill>
              </a:rPr>
              <a:t> library which is widely used for univariate data analysis. It helps you to create a histogram and Kernel Density Estimate (KDE) plot in the same visualization.</a:t>
            </a:r>
            <a:endParaRPr lang="en-IN" sz="1600" b="1" dirty="0">
              <a:solidFill>
                <a:schemeClr val="tx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0" t="36513" r="52778" b="10662"/>
          <a:stretch/>
        </p:blipFill>
        <p:spPr>
          <a:xfrm>
            <a:off x="902886" y="1537293"/>
            <a:ext cx="3776133" cy="440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2" t="36963" r="40067" b="10662"/>
          <a:stretch/>
        </p:blipFill>
        <p:spPr>
          <a:xfrm>
            <a:off x="7277269" y="1528149"/>
            <a:ext cx="3412068" cy="4330699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3729736" y="299380"/>
            <a:ext cx="3547533" cy="97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Catplot</a:t>
            </a:r>
            <a:r>
              <a:rPr lang="en-US" sz="2000" b="1" dirty="0">
                <a:solidFill>
                  <a:schemeClr val="tx1"/>
                </a:solidFill>
              </a:rPr>
              <a:t> Is use to count The Unique Values On the data </a:t>
            </a:r>
          </a:p>
        </p:txBody>
      </p:sp>
      <p:sp>
        <p:nvSpPr>
          <p:cNvPr id="8" name="Left-Right Arrow 7"/>
          <p:cNvSpPr/>
          <p:nvPr/>
        </p:nvSpPr>
        <p:spPr>
          <a:xfrm>
            <a:off x="4916763" y="3386835"/>
            <a:ext cx="1761066" cy="9821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6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4" t="37561" r="49579" b="10363"/>
          <a:stretch/>
        </p:blipFill>
        <p:spPr>
          <a:xfrm>
            <a:off x="713232" y="1344168"/>
            <a:ext cx="4605867" cy="5220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lowchart: Process 4"/>
          <p:cNvSpPr/>
          <p:nvPr/>
        </p:nvSpPr>
        <p:spPr>
          <a:xfrm>
            <a:off x="356616" y="146303"/>
            <a:ext cx="5742432" cy="9875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tx1"/>
                </a:solidFill>
              </a:rPr>
              <a:t>Catplot</a:t>
            </a:r>
            <a:r>
              <a:rPr lang="en-US" sz="2000" b="1" dirty="0">
                <a:solidFill>
                  <a:schemeClr val="tx1"/>
                </a:solidFill>
              </a:rPr>
              <a:t> is Used to weather It is Eligible Loan for Credit History</a:t>
            </a:r>
          </a:p>
        </p:txBody>
      </p:sp>
    </p:spTree>
    <p:extLst>
      <p:ext uri="{BB962C8B-B14F-4D97-AF65-F5344CB8AC3E}">
        <p14:creationId xmlns:p14="http://schemas.microsoft.com/office/powerpoint/2010/main" val="83054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This Graph Is Showing On the Correlation On Data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0" t="30380" r="30219" b="6471"/>
          <a:stretch/>
        </p:blipFill>
        <p:spPr>
          <a:xfrm>
            <a:off x="1650998" y="1024466"/>
            <a:ext cx="7416802" cy="50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2" t="29629" r="9932" b="11561"/>
          <a:stretch/>
        </p:blipFill>
        <p:spPr>
          <a:xfrm>
            <a:off x="315975" y="1482006"/>
            <a:ext cx="8788400" cy="480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lowchart: Process 3"/>
          <p:cNvSpPr/>
          <p:nvPr/>
        </p:nvSpPr>
        <p:spPr>
          <a:xfrm>
            <a:off x="400642" y="173566"/>
            <a:ext cx="4309533" cy="92286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Model Accuracy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217147" y="2031321"/>
            <a:ext cx="786387" cy="6204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82%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201143" y="3044952"/>
            <a:ext cx="818393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82%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267439" y="4023360"/>
            <a:ext cx="77953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72%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267438" y="5024628"/>
            <a:ext cx="818393" cy="681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0957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134" y="222734"/>
            <a:ext cx="3031066" cy="84483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25" y="1035051"/>
            <a:ext cx="11871325" cy="325755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In this notebook we use pandas, </a:t>
            </a:r>
            <a:r>
              <a:rPr lang="en-US" b="1" dirty="0" err="1">
                <a:solidFill>
                  <a:srgbClr val="00B050"/>
                </a:solidFill>
              </a:rPr>
              <a:t>numpy</a:t>
            </a:r>
            <a:r>
              <a:rPr lang="en-US" b="1" dirty="0">
                <a:solidFill>
                  <a:srgbClr val="00B050"/>
                </a:solidFill>
              </a:rPr>
              <a:t>, pandas profiling for data </a:t>
            </a:r>
            <a:r>
              <a:rPr lang="en-US" b="1" dirty="0" err="1">
                <a:solidFill>
                  <a:srgbClr val="00B050"/>
                </a:solidFill>
              </a:rPr>
              <a:t>preprocessiong</a:t>
            </a:r>
            <a:r>
              <a:rPr lang="en-US" b="1" dirty="0">
                <a:solidFill>
                  <a:srgbClr val="00B050"/>
                </a:solidFill>
              </a:rPr>
              <a:t> and for visualization we use </a:t>
            </a:r>
            <a:r>
              <a:rPr lang="en-US" b="1" dirty="0" err="1">
                <a:solidFill>
                  <a:srgbClr val="00B050"/>
                </a:solidFill>
              </a:rPr>
              <a:t>matplotlib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seaborn</a:t>
            </a:r>
            <a:r>
              <a:rPr lang="en-US" b="1" dirty="0">
                <a:solidFill>
                  <a:srgbClr val="00B050"/>
                </a:solidFill>
              </a:rPr>
              <a:t> and mostly </a:t>
            </a:r>
            <a:r>
              <a:rPr lang="en-US" b="1" dirty="0" err="1">
                <a:solidFill>
                  <a:srgbClr val="00B050"/>
                </a:solidFill>
              </a:rPr>
              <a:t>plotly</a:t>
            </a:r>
            <a:r>
              <a:rPr lang="en-US" b="1" dirty="0">
                <a:solidFill>
                  <a:srgbClr val="00B050"/>
                </a:solidFill>
              </a:rPr>
              <a:t>. By working on the </a:t>
            </a:r>
            <a:r>
              <a:rPr lang="en-US" b="1" dirty="0">
                <a:solidFill>
                  <a:srgbClr val="FF0000"/>
                </a:solidFill>
              </a:rPr>
              <a:t>LOAN_PREDICTON</a:t>
            </a:r>
            <a:r>
              <a:rPr lang="en-US" b="1" dirty="0">
                <a:solidFill>
                  <a:srgbClr val="00B050"/>
                </a:solidFill>
              </a:rPr>
              <a:t> data we conclude that the </a:t>
            </a:r>
            <a:r>
              <a:rPr lang="en-US" b="1" dirty="0" err="1">
                <a:solidFill>
                  <a:srgbClr val="00B050"/>
                </a:solidFill>
              </a:rPr>
              <a:t>Loan_Amount</a:t>
            </a:r>
            <a:r>
              <a:rPr lang="en-US" b="1" dirty="0">
                <a:solidFill>
                  <a:srgbClr val="00B050"/>
                </a:solidFill>
              </a:rPr>
              <a:t> [</a:t>
            </a:r>
            <a:r>
              <a:rPr lang="en-US" b="1" dirty="0">
                <a:solidFill>
                  <a:srgbClr val="FF0000"/>
                </a:solidFill>
              </a:rPr>
              <a:t>Approve</a:t>
            </a:r>
            <a:r>
              <a:rPr lang="en-US" b="1" dirty="0">
                <a:solidFill>
                  <a:srgbClr val="00B050"/>
                </a:solidFill>
              </a:rPr>
              <a:t> OR </a:t>
            </a:r>
            <a:r>
              <a:rPr lang="en-US" b="1" dirty="0" err="1">
                <a:solidFill>
                  <a:srgbClr val="FF0000"/>
                </a:solidFill>
              </a:rPr>
              <a:t>Not_Approve</a:t>
            </a:r>
            <a:r>
              <a:rPr lang="en-US" b="1" dirty="0">
                <a:solidFill>
                  <a:srgbClr val="00B050"/>
                </a:solidFill>
              </a:rPr>
              <a:t>]</a:t>
            </a:r>
          </a:p>
          <a:p>
            <a:r>
              <a:rPr lang="en-US" b="1" dirty="0">
                <a:solidFill>
                  <a:srgbClr val="00B050"/>
                </a:solidFill>
              </a:rPr>
              <a:t>Here we use different machine learning model to predict the app ratings and also compare the model </a:t>
            </a:r>
            <a:r>
              <a:rPr lang="en-US" b="1" dirty="0" err="1">
                <a:solidFill>
                  <a:srgbClr val="00B050"/>
                </a:solidFill>
              </a:rPr>
              <a:t>performence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6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8" y="1843592"/>
            <a:ext cx="10515600" cy="2088327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9021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69" y="569867"/>
            <a:ext cx="10515600" cy="844836"/>
          </a:xfrm>
        </p:spPr>
        <p:txBody>
          <a:bodyPr>
            <a:noAutofit/>
          </a:bodyPr>
          <a:lstStyle/>
          <a:p>
            <a:r>
              <a:rPr lang="en-US" sz="6000" b="1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725" y="1725613"/>
            <a:ext cx="11801475" cy="3599920"/>
          </a:xfrm>
        </p:spPr>
        <p:txBody>
          <a:bodyPr/>
          <a:lstStyle/>
          <a:p>
            <a:r>
              <a:rPr lang="en-US" b="1" dirty="0"/>
              <a:t>It analyze their Clients Whose Loan Approved OR Not Approved</a:t>
            </a:r>
          </a:p>
        </p:txBody>
      </p:sp>
    </p:spTree>
    <p:extLst>
      <p:ext uri="{BB962C8B-B14F-4D97-AF65-F5344CB8AC3E}">
        <p14:creationId xmlns:p14="http://schemas.microsoft.com/office/powerpoint/2010/main" val="289325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Problem statement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1) The goal of this project is to build a machine learning model that can predict whether a loan applicant is likely to be a credit risk or not.</a:t>
            </a:r>
          </a:p>
          <a:p>
            <a:pPr marL="114300" indent="0">
              <a:buNone/>
            </a:pPr>
            <a:r>
              <a:rPr lang="en-US" sz="2400" dirty="0"/>
              <a:t>2)The model should take various features related to the applicant's personal, financial, and employment information as inputs and output a binary classification (e.g., "Approved" or "Not Approved") represent the loan's likelihood of approval.</a:t>
            </a:r>
          </a:p>
          <a:p>
            <a:pPr marL="114300" indent="0">
              <a:buNone/>
            </a:pPr>
            <a:r>
              <a:rPr lang="en-US" sz="2400" dirty="0"/>
              <a:t>3)  Each row represents an applicant, and the columns contain relevant features such as age, income, credit score, employment status, loan amount requested, loan term, and other relevant attributes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137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2" y="237067"/>
            <a:ext cx="8898467" cy="6426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4039" y="1735667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Data Set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3400" y="446193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ROW-614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15467" y="468429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2134" y="4461932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Columns-13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68733" y="4222633"/>
            <a:ext cx="1566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/>
              <a:t>Categorical&amp;Numerical</a:t>
            </a:r>
            <a:r>
              <a:rPr lang="en-US" sz="1800" b="1" dirty="0"/>
              <a:t> Data Used</a:t>
            </a:r>
          </a:p>
        </p:txBody>
      </p:sp>
    </p:spTree>
    <p:extLst>
      <p:ext uri="{BB962C8B-B14F-4D97-AF65-F5344CB8AC3E}">
        <p14:creationId xmlns:p14="http://schemas.microsoft.com/office/powerpoint/2010/main" val="55118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CE53BBE-6DA7-2BEF-CD62-0C118C284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2" t="14051" r="11311" b="14859"/>
          <a:stretch/>
        </p:blipFill>
        <p:spPr>
          <a:xfrm>
            <a:off x="804332" y="307489"/>
            <a:ext cx="9935385" cy="5949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11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 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Row Data</a:t>
            </a:r>
            <a:r>
              <a:rPr lang="en-US" dirty="0"/>
              <a:t>: Data is Collected in the form of </a:t>
            </a:r>
            <a:r>
              <a:rPr lang="en-US" b="1" dirty="0"/>
              <a:t>CSV</a:t>
            </a:r>
            <a:r>
              <a:rPr lang="en-US" dirty="0"/>
              <a:t> files.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Data Processing </a:t>
            </a:r>
            <a:r>
              <a:rPr lang="en-US" dirty="0"/>
              <a:t>:Processing done to join all the  </a:t>
            </a:r>
            <a:r>
              <a:rPr lang="en-US" dirty="0" err="1"/>
              <a:t>inpute</a:t>
            </a:r>
            <a:r>
              <a:rPr lang="en-US" dirty="0"/>
              <a:t> files based on common key fields to create master table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Sampling</a:t>
            </a:r>
            <a:r>
              <a:rPr lang="en-US" dirty="0"/>
              <a:t>: Processed master table is </a:t>
            </a:r>
            <a:r>
              <a:rPr lang="en-US" dirty="0" err="1"/>
              <a:t>splite</a:t>
            </a:r>
            <a:r>
              <a:rPr lang="en-US" dirty="0"/>
              <a:t> into Train and Test </a:t>
            </a:r>
            <a:r>
              <a:rPr lang="en-US" dirty="0" err="1"/>
              <a:t>dstasets.One</a:t>
            </a:r>
            <a:r>
              <a:rPr lang="en-US" dirty="0"/>
              <a:t> is to train the model  and another is to validate the model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Algorithum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:Logistic </a:t>
            </a:r>
            <a:r>
              <a:rPr lang="en-US" dirty="0" err="1"/>
              <a:t>Regration,SVM,Decision</a:t>
            </a:r>
            <a:r>
              <a:rPr lang="en-US" dirty="0"/>
              <a:t> </a:t>
            </a:r>
            <a:r>
              <a:rPr lang="en-US" dirty="0" err="1"/>
              <a:t>Tree,Random</a:t>
            </a:r>
            <a:r>
              <a:rPr lang="en-US" dirty="0"/>
              <a:t> </a:t>
            </a:r>
            <a:r>
              <a:rPr lang="en-US" dirty="0" err="1"/>
              <a:t>Forest,is</a:t>
            </a:r>
            <a:r>
              <a:rPr lang="en-US" dirty="0"/>
              <a:t> used to create clusters among clients and to classify them based on.</a:t>
            </a:r>
          </a:p>
        </p:txBody>
      </p:sp>
    </p:spTree>
    <p:extLst>
      <p:ext uri="{BB962C8B-B14F-4D97-AF65-F5344CB8AC3E}">
        <p14:creationId xmlns:p14="http://schemas.microsoft.com/office/powerpoint/2010/main" val="112522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0742295-F232-93DC-1988-DC73579D7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9" t="16280" r="21841" b="15082"/>
          <a:stretch/>
        </p:blipFill>
        <p:spPr>
          <a:xfrm>
            <a:off x="528917" y="286604"/>
            <a:ext cx="10223750" cy="5826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119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324335"/>
            <a:ext cx="8381231" cy="8448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Showing The All Details On That </a:t>
            </a:r>
            <a:r>
              <a:rPr lang="en-US" sz="2800" b="1" dirty="0" err="1">
                <a:solidFill>
                  <a:schemeClr val="tx1"/>
                </a:solidFill>
              </a:rPr>
              <a:t>Perticular</a:t>
            </a:r>
            <a:r>
              <a:rPr lang="en-US" sz="2800" b="1" dirty="0">
                <a:solidFill>
                  <a:schemeClr val="tx1"/>
                </a:solidFill>
              </a:rPr>
              <a:t>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0" t="36181" r="20184" b="14953"/>
          <a:stretch/>
        </p:blipFill>
        <p:spPr>
          <a:xfrm>
            <a:off x="863600" y="1278466"/>
            <a:ext cx="9017000" cy="4745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5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0" y="0"/>
            <a:ext cx="5916168" cy="84483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Using Pie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4424" r="20091" b="12566"/>
          <a:stretch/>
        </p:blipFill>
        <p:spPr>
          <a:xfrm>
            <a:off x="820730" y="1005840"/>
            <a:ext cx="9886894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1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423</Words>
  <Application>Microsoft Office PowerPoint</Application>
  <PresentationFormat>Widescreen</PresentationFormat>
  <Paragraphs>43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Quattrocento Sans</vt:lpstr>
      <vt:lpstr>Office Theme</vt:lpstr>
      <vt:lpstr>PowerPoint Presentation</vt:lpstr>
      <vt:lpstr>Introduction</vt:lpstr>
      <vt:lpstr>Problem statement</vt:lpstr>
      <vt:lpstr>PowerPoint Presentation</vt:lpstr>
      <vt:lpstr>PowerPoint Presentation</vt:lpstr>
      <vt:lpstr>  Architecture</vt:lpstr>
      <vt:lpstr>PowerPoint Presentation</vt:lpstr>
      <vt:lpstr>Showing The All Details On That Perticular Data Set</vt:lpstr>
      <vt:lpstr>Using Pie Chart</vt:lpstr>
      <vt:lpstr>PowerPoint Presentation</vt:lpstr>
      <vt:lpstr>Analysis And Implement</vt:lpstr>
      <vt:lpstr>PowerPoint Presentation</vt:lpstr>
      <vt:lpstr>PowerPoint Presentation</vt:lpstr>
      <vt:lpstr>This Graph Is Showing On the Correlation On Data Set</vt:lpstr>
      <vt:lpstr>PowerPoint Presentation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 Shinde</dc:creator>
  <cp:lastModifiedBy>TUSHAR</cp:lastModifiedBy>
  <cp:revision>502</cp:revision>
  <dcterms:created xsi:type="dcterms:W3CDTF">2013-12-05T08:57:00Z</dcterms:created>
  <dcterms:modified xsi:type="dcterms:W3CDTF">2024-03-12T07:14:31Z</dcterms:modified>
</cp:coreProperties>
</file>